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59" r:id="rId5"/>
    <p:sldId id="260" r:id="rId6"/>
    <p:sldId id="261" r:id="rId7"/>
    <p:sldId id="262" r:id="rId8"/>
    <p:sldId id="269" r:id="rId9"/>
    <p:sldId id="264" r:id="rId10"/>
    <p:sldId id="265" r:id="rId11"/>
    <p:sldId id="270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de_calcul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de_calcul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de_calcul_Microsoft_Excel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Feuil1!$H$42</c:f>
              <c:strCache>
                <c:ptCount val="1"/>
                <c:pt idx="0">
                  <c:v>Pourcentage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3"/>
              <c:layout/>
              <c:tx>
                <c:rich>
                  <a:bodyPr/>
                  <a:lstStyle/>
                  <a:p>
                    <a:fld id="{70822DE7-A40A-4B12-AD8C-334F88708174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[VALEUR]</a:t>
                    </a:fld>
                    <a:endParaRPr lang="fr-FR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 w="2535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Feuil1!$G$43:$G$46</c:f>
              <c:strCache>
                <c:ptCount val="4"/>
                <c:pt idx="0">
                  <c:v>Paroxystique</c:v>
                </c:pt>
                <c:pt idx="1">
                  <c:v>Persistante</c:v>
                </c:pt>
                <c:pt idx="2">
                  <c:v>Persistante prolongée</c:v>
                </c:pt>
                <c:pt idx="3">
                  <c:v>Permanente </c:v>
                </c:pt>
              </c:strCache>
            </c:strRef>
          </c:cat>
          <c:val>
            <c:numRef>
              <c:f>Feuil1!$H$43:$H$46</c:f>
              <c:numCache>
                <c:formatCode>General</c:formatCode>
                <c:ptCount val="4"/>
                <c:pt idx="0">
                  <c:v>3.85</c:v>
                </c:pt>
                <c:pt idx="1">
                  <c:v>13.46</c:v>
                </c:pt>
                <c:pt idx="2">
                  <c:v>19.23</c:v>
                </c:pt>
                <c:pt idx="3">
                  <c:v>63.46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CB0-485F-AAD8-1D454A09A7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"/>
        <c:axId val="118798776"/>
        <c:axId val="118799952"/>
      </c:barChart>
      <c:catAx>
        <c:axId val="118798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6338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fr-FR"/>
          </a:p>
        </c:txPr>
        <c:crossAx val="118799952"/>
        <c:crosses val="autoZero"/>
        <c:auto val="1"/>
        <c:lblAlgn val="ctr"/>
        <c:lblOffset val="100"/>
        <c:noMultiLvlLbl val="0"/>
      </c:catAx>
      <c:valAx>
        <c:axId val="1187999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8798776"/>
        <c:crosses val="autoZero"/>
        <c:crossBetween val="between"/>
      </c:valAx>
      <c:spPr>
        <a:noFill/>
        <a:ln w="25354">
          <a:noFill/>
        </a:ln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498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2111695599499618"/>
          <c:y val="7.4926629254298327E-2"/>
          <c:w val="0.36212398569798337"/>
          <c:h val="0.68269841316051061"/>
        </c:manualLayout>
      </c:layout>
      <c:pieChart>
        <c:varyColors val="1"/>
        <c:ser>
          <c:idx val="0"/>
          <c:order val="0"/>
          <c:tx>
            <c:strRef>
              <c:f>Feuil1!$E$11</c:f>
              <c:strCache>
                <c:ptCount val="1"/>
                <c:pt idx="0">
                  <c:v>Pourcentage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B08-49F6-BFE0-580F22D13D1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B08-49F6-BFE0-580F22D13D1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B08-49F6-BFE0-580F22D13D1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B08-49F6-BFE0-580F22D13D18}"/>
              </c:ext>
            </c:extLst>
          </c:dPt>
          <c:dLbls>
            <c:spPr>
              <a:noFill/>
              <a:ln w="2565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fr-F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65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Feuil1!$D$12:$D$15</c:f>
              <c:strCache>
                <c:ptCount val="4"/>
                <c:pt idx="0">
                  <c:v>EHRA  I</c:v>
                </c:pt>
                <c:pt idx="1">
                  <c:v>EHRA  II</c:v>
                </c:pt>
                <c:pt idx="2">
                  <c:v>EHRA III</c:v>
                </c:pt>
                <c:pt idx="3">
                  <c:v>EHRA  IV</c:v>
                </c:pt>
              </c:strCache>
            </c:strRef>
          </c:cat>
          <c:val>
            <c:numRef>
              <c:f>Feuil1!$E$12:$E$15</c:f>
              <c:numCache>
                <c:formatCode>General</c:formatCode>
                <c:ptCount val="4"/>
                <c:pt idx="0">
                  <c:v>5.77</c:v>
                </c:pt>
                <c:pt idx="1">
                  <c:v>36.54</c:v>
                </c:pt>
                <c:pt idx="2">
                  <c:v>40.380000000000003</c:v>
                </c:pt>
                <c:pt idx="3">
                  <c:v>17.309999999999999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B08-49F6-BFE0-580F22D13D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536">
          <a:noFill/>
        </a:ln>
      </c:spPr>
    </c:plotArea>
    <c:legend>
      <c:legendPos val="t"/>
      <c:layout>
        <c:manualLayout>
          <c:xMode val="edge"/>
          <c:yMode val="edge"/>
          <c:x val="0.1474238749103722"/>
          <c:y val="0.87222120329640296"/>
          <c:w val="0.76616504831880594"/>
          <c:h val="9.415230385597112E-2"/>
        </c:manualLayout>
      </c:layout>
      <c:overlay val="0"/>
      <c:spPr>
        <a:noFill/>
        <a:ln w="2565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65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Feuil1!$F$62</c:f>
              <c:strCache>
                <c:ptCount val="1"/>
                <c:pt idx="0">
                  <c:v>Pourcentage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spPr>
                <a:noFill/>
                <a:ln w="25285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fld id="{8D9669A0-EE91-410F-9FDD-1753C1B1310E}" type="VALUE">
                      <a:rPr lang="en-US" b="0">
                        <a:solidFill>
                          <a:srgbClr val="FF0000"/>
                        </a:solidFill>
                      </a:rPr>
                      <a:pPr/>
                      <a:t>[VALEUR]</a:t>
                    </a:fld>
                    <a:endParaRPr lang="fr-F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6D0-40F3-BEBD-EFB85D6672C3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6662ACDD-8E8E-4D43-87D2-148F916E381C}" type="VALUE">
                      <a:rPr lang="en-US" b="0"/>
                      <a:pPr/>
                      <a:t>[VALEUR]</a:t>
                    </a:fld>
                    <a:endParaRPr lang="fr-F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6D0-40F3-BEBD-EFB85D6672C3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FE3239C7-4F5C-4006-BD04-DC5312FD4C78}" type="VALUE">
                      <a:rPr lang="en-US" b="0"/>
                      <a:pPr/>
                      <a:t>[VALEUR]</a:t>
                    </a:fld>
                    <a:endParaRPr lang="fr-F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6D0-40F3-BEBD-EFB85D6672C3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 w="25285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Feuil1!$E$63:$E$66</c:f>
              <c:strCache>
                <c:ptCount val="4"/>
                <c:pt idx="0">
                  <c:v>AVC ischémique</c:v>
                </c:pt>
                <c:pt idx="1">
                  <c:v>Insuffisance cardiaque</c:v>
                </c:pt>
                <c:pt idx="2">
                  <c:v>Embolie pulmonaire</c:v>
                </c:pt>
                <c:pt idx="3">
                  <c:v>Décès</c:v>
                </c:pt>
              </c:strCache>
            </c:strRef>
          </c:cat>
          <c:val>
            <c:numRef>
              <c:f>Feuil1!$F$63:$F$66</c:f>
              <c:numCache>
                <c:formatCode>General</c:formatCode>
                <c:ptCount val="4"/>
                <c:pt idx="0">
                  <c:v>11.53</c:v>
                </c:pt>
                <c:pt idx="1">
                  <c:v>53.84</c:v>
                </c:pt>
                <c:pt idx="2">
                  <c:v>1.92</c:v>
                </c:pt>
                <c:pt idx="3">
                  <c:v>5.76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6D0-40F3-BEBD-EFB85D6672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"/>
        <c:axId val="126152984"/>
        <c:axId val="126149456"/>
      </c:barChart>
      <c:catAx>
        <c:axId val="126152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6321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fr-FR"/>
          </a:p>
        </c:txPr>
        <c:crossAx val="126149456"/>
        <c:crosses val="autoZero"/>
        <c:auto val="1"/>
        <c:lblAlgn val="ctr"/>
        <c:lblOffset val="100"/>
        <c:noMultiLvlLbl val="0"/>
      </c:catAx>
      <c:valAx>
        <c:axId val="1261494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6152984"/>
        <c:crosses val="autoZero"/>
        <c:crossBetween val="between"/>
      </c:valAx>
      <c:spPr>
        <a:noFill/>
        <a:ln w="25354">
          <a:noFill/>
        </a:ln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476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E022-807A-4C4E-B0FA-908698ACEF64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A502-27FA-4ED5-8326-D45DB13A04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26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E022-807A-4C4E-B0FA-908698ACEF64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A502-27FA-4ED5-8326-D45DB13A04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3175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E022-807A-4C4E-B0FA-908698ACEF64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A502-27FA-4ED5-8326-D45DB13A04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660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E022-807A-4C4E-B0FA-908698ACEF64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A502-27FA-4ED5-8326-D45DB13A04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6700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E022-807A-4C4E-B0FA-908698ACEF64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A502-27FA-4ED5-8326-D45DB13A04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14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E022-807A-4C4E-B0FA-908698ACEF64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A502-27FA-4ED5-8326-D45DB13A04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7564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E022-807A-4C4E-B0FA-908698ACEF64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A502-27FA-4ED5-8326-D45DB13A04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0383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E022-807A-4C4E-B0FA-908698ACEF64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A502-27FA-4ED5-8326-D45DB13A04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230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E022-807A-4C4E-B0FA-908698ACEF64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A502-27FA-4ED5-8326-D45DB13A04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0476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E022-807A-4C4E-B0FA-908698ACEF64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A502-27FA-4ED5-8326-D45DB13A04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3898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E022-807A-4C4E-B0FA-908698ACEF64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A502-27FA-4ED5-8326-D45DB13A04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672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EE022-807A-4C4E-B0FA-908698ACEF64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EA502-27FA-4ED5-8326-D45DB13A04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1409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E1353047-1E37-4B9E-B80C-AA9CF1671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66731"/>
            <a:ext cx="10738137" cy="2282756"/>
          </a:xfrm>
        </p:spPr>
        <p:txBody>
          <a:bodyPr>
            <a:normAutofit/>
          </a:bodyPr>
          <a:lstStyle/>
          <a:p>
            <a:pPr algn="ctr"/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ASPECTS THERAPEUTIQUES ET EVOLUTIFS DES PATIENTS   HOSPITALISES POUR FIBRILLATION AURICULAIRE DANS LE SERVICE DE CARDIOLOGIE DU CHU DE KATI 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2833CD3C-2A05-4B6E-A3F3-00F4FAEF3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945923"/>
          </a:xfrm>
        </p:spPr>
        <p:txBody>
          <a:bodyPr/>
          <a:lstStyle/>
          <a:p>
            <a:r>
              <a:rPr lang="fr-FR" sz="2000" b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Sonfo B</a:t>
            </a:r>
            <a:r>
              <a:rPr lang="fr-FR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Camara Y</a:t>
            </a:r>
            <a:r>
              <a:rPr lang="fr-FR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Thiam C</a:t>
            </a:r>
            <a:r>
              <a:rPr lang="fr-FR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Konate M</a:t>
            </a:r>
            <a:r>
              <a:rPr lang="fr-FR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Keita A, Sako M, Bah Ho, Sangare I, </a:t>
            </a:r>
            <a:r>
              <a:rPr lang="fr-FR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Daffé </a:t>
            </a:r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S, Fofana D, Toure M,</a:t>
            </a:r>
            <a:r>
              <a:rPr lang="fr-FR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Cissé </a:t>
            </a:r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M,</a:t>
            </a:r>
            <a:r>
              <a:rPr lang="fr-FR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Sangare Z, Camara M, Coulibaly S, Menta I, Diarra MB.</a:t>
            </a:r>
            <a:endParaRPr lang="fr-FR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165D26C2-2A86-4C15-9DBB-9AD123600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296" y="1"/>
            <a:ext cx="3031958" cy="17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8644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7522" y="262825"/>
            <a:ext cx="32723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fr-FR" sz="2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6504" y="1209799"/>
            <a:ext cx="110714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Sexe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féminin et âge ≥ 65 ans plus touchés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F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400" dirty="0">
                <a:latin typeface="Times New Roman" panose="02020603050405020304" pitchFamily="18" charset="0"/>
              </a:rPr>
              <a:t>FA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permanente plus fréquente</a:t>
            </a:r>
          </a:p>
          <a:p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Symptômes sévères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F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Risque thrombotique très élevé</a:t>
            </a:r>
          </a:p>
          <a:p>
            <a:endParaRPr lang="fr-F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Complications: insuffisance cardiaque, AVC ischémique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F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Prise en charge efficace, prévention  nécessaires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9884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60011" y="2858108"/>
            <a:ext cx="69270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MERCI POUR VOTRE ATTENTION</a:t>
            </a:r>
            <a:endParaRPr lang="fr-FR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6152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FD551BA-EC0A-4ADB-B378-CFC87BA95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5"/>
            <a:ext cx="10515600" cy="1088118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INTRODUCTION</a:t>
            </a:r>
            <a:endParaRPr lang="fr-FR" sz="28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76098B18-FB3D-4611-9008-3B0391CAE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857" y="1690688"/>
            <a:ext cx="11413672" cy="4802187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Fibrillation auriculaire = trouble du rythme +++</a:t>
            </a:r>
          </a:p>
          <a:p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Véritable problème en milieu cardiologique</a:t>
            </a:r>
          </a:p>
          <a:p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absence de données pour CHU de Kati </a:t>
            </a:r>
          </a:p>
          <a:p>
            <a:endParaRPr lang="fr-F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ut: étudier la fibrillation atriale en hospitalisation cardiologique, CHU Kati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0928579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C66C689-2B8C-405A-AD8A-66A143834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589"/>
          </a:xfrm>
        </p:spPr>
        <p:txBody>
          <a:bodyPr>
            <a:normAutofit/>
          </a:bodyPr>
          <a:lstStyle/>
          <a:p>
            <a:pPr algn="ctr"/>
            <a:r>
              <a:rPr lang="fr-FR" sz="2800" b="1" spc="-1" dirty="0">
                <a:solidFill>
                  <a:schemeClr val="accent1"/>
                </a:solidFill>
                <a:latin typeface="Times New Roman"/>
                <a:ea typeface="DejaVu Sans"/>
              </a:rPr>
              <a:t>MATÉRIELS ET METHODES </a:t>
            </a:r>
            <a:endParaRPr lang="fr-FR" sz="28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C12EE2A-E783-42C0-ACF2-96D83653C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4014"/>
            <a:ext cx="10515600" cy="5398861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d’étude : rétrospective descriptive, de janvier 2018 - décembre 2019</a:t>
            </a:r>
          </a:p>
          <a:p>
            <a:pPr marL="0" indent="0">
              <a:buNone/>
            </a:pPr>
            <a:endParaRPr lang="fr-F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Cadre d’étude: </a:t>
            </a:r>
            <a:r>
              <a:rPr lang="fr-FR" sz="2200" spc="-1" dirty="0">
                <a:solidFill>
                  <a:srgbClr val="000000"/>
                </a:solidFill>
                <a:latin typeface="Times New Roman"/>
                <a:ea typeface="DejaVu Sans"/>
              </a:rPr>
              <a:t>service de cardiologie CHU « Pr BSS» de Kati (Mali)</a:t>
            </a:r>
            <a:endParaRPr lang="de-DE" sz="2200" spc="-1" dirty="0">
              <a:latin typeface="Arial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Population d’étude: Patients hospitalisés pour FA </a:t>
            </a:r>
          </a:p>
          <a:p>
            <a:endParaRPr lang="fr-F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Variables étudiées: sociodémographiques, </a:t>
            </a:r>
            <a:r>
              <a:rPr lang="fr-FR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classification EHRA,  scores (CHA2DS2Vasc, HAS bled), traitement,  complications</a:t>
            </a:r>
          </a:p>
          <a:p>
            <a:pPr marL="0" indent="0">
              <a:buNone/>
            </a:pPr>
            <a:r>
              <a:rPr lang="fr-FR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Recueil et analyse: </a:t>
            </a:r>
            <a:r>
              <a:rPr lang="fr-FR" sz="22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logiciels</a:t>
            </a:r>
            <a:r>
              <a:rPr lang="fr-FR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SPSS (IBM Inc) version 22, Word </a:t>
            </a:r>
            <a:endParaRPr lang="fr-F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001"/>
              </a:spcBef>
              <a:buNone/>
              <a:tabLst>
                <a:tab pos="0" algn="l"/>
              </a:tabLst>
            </a:pPr>
            <a:r>
              <a:rPr lang="fr-FR" sz="2100" b="1" spc="-1" dirty="0">
                <a:solidFill>
                  <a:srgbClr val="000000"/>
                </a:solidFill>
                <a:latin typeface="Times New Roman"/>
                <a:ea typeface="DejaVu Sans"/>
              </a:rPr>
              <a:t>                                   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88206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7647" y="214165"/>
            <a:ext cx="98242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RÉSULTATS ET COMMENTAIRES</a:t>
            </a:r>
            <a:endParaRPr lang="fr-FR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9772" y="877448"/>
            <a:ext cx="81599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Tableau I: 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Caractéristiques sociodémographiques</a:t>
            </a:r>
            <a:endParaRPr lang="fr-FR" sz="24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82078"/>
              </p:ext>
            </p:extLst>
          </p:nvPr>
        </p:nvGraphicFramePr>
        <p:xfrm>
          <a:off x="707647" y="1479176"/>
          <a:ext cx="6656539" cy="46113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88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915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5855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564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370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6370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6370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986482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Tranche d’âge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37590" algn="l"/>
                        </a:tabLs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Masculin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Féminin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Total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037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      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   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5217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 35 ans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        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3,85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1,92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        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5,77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2940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– 50 ans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        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5,76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5         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9,62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       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15,38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7905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– 65 ans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        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5,76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8          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15,39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    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21,15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919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 65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8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15,40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22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42,30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30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fr-FR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57,70</a:t>
                      </a:r>
                      <a:endParaRPr lang="fr-FR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919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16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30,77</a:t>
                      </a:r>
                      <a:endParaRPr lang="fr-FR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36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69,23</a:t>
                      </a:r>
                      <a:endParaRPr lang="fr-FR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52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100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887659" y="3684494"/>
            <a:ext cx="409367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Doumbia CT </a:t>
            </a:r>
            <a:r>
              <a:rPr lang="fr-FR" alt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(CHU-ME Bamako</a:t>
            </a:r>
            <a:r>
              <a:rPr lang="fr-FR" alt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F: 60 %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sex-ratio </a:t>
            </a:r>
            <a:r>
              <a:rPr lang="fr-FR" alt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H/F: 0,66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Age  ≥ 60 ans (50 %)</a:t>
            </a:r>
          </a:p>
        </p:txBody>
      </p:sp>
      <p:sp>
        <p:nvSpPr>
          <p:cNvPr id="7" name="Rectangle 6"/>
          <p:cNvSpPr/>
          <p:nvPr/>
        </p:nvSpPr>
        <p:spPr>
          <a:xfrm>
            <a:off x="707647" y="6185056"/>
            <a:ext cx="20157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</a:rPr>
              <a:t> </a:t>
            </a: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Sex </a:t>
            </a:r>
            <a:r>
              <a:rPr lang="fr-F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 de </a:t>
            </a:r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0,44</a:t>
            </a:r>
          </a:p>
          <a:p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Prévalence: 25,61%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093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2056211"/>
              </p:ext>
            </p:extLst>
          </p:nvPr>
        </p:nvGraphicFramePr>
        <p:xfrm>
          <a:off x="801500" y="810986"/>
          <a:ext cx="5076786" cy="3208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688600" y="4214268"/>
            <a:ext cx="22633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Fig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 classe FA</a:t>
            </a:r>
            <a:endParaRPr lang="fr-FR" sz="2400" dirty="0"/>
          </a:p>
        </p:txBody>
      </p:sp>
      <p:sp>
        <p:nvSpPr>
          <p:cNvPr id="6" name="Rectangle 5"/>
          <p:cNvSpPr/>
          <p:nvPr/>
        </p:nvSpPr>
        <p:spPr>
          <a:xfrm>
            <a:off x="558434" y="5338711"/>
            <a:ext cx="369383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Doumbia CT </a:t>
            </a:r>
            <a:r>
              <a:rPr lang="fr-FR" alt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(CHUME Bamako)</a:t>
            </a:r>
          </a:p>
          <a:p>
            <a:r>
              <a:rPr lang="fr-FR" alt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alt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	FA: 53,3% </a:t>
            </a:r>
            <a:endParaRPr lang="fr-FR" sz="2000" dirty="0"/>
          </a:p>
        </p:txBody>
      </p:sp>
      <p:graphicFrame>
        <p:nvGraphicFramePr>
          <p:cNvPr id="7" name="Graphique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324505"/>
              </p:ext>
            </p:extLst>
          </p:nvPr>
        </p:nvGraphicFramePr>
        <p:xfrm>
          <a:off x="6303699" y="810986"/>
          <a:ext cx="5828269" cy="3091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6746813" y="4044991"/>
            <a:ext cx="35075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Fig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Score  EHRA </a:t>
            </a:r>
            <a:endParaRPr lang="fr-FR" sz="2400" dirty="0"/>
          </a:p>
        </p:txBody>
      </p:sp>
      <p:sp>
        <p:nvSpPr>
          <p:cNvPr id="9" name="Rectangle 8"/>
          <p:cNvSpPr/>
          <p:nvPr/>
        </p:nvSpPr>
        <p:spPr>
          <a:xfrm>
            <a:off x="6746813" y="5338711"/>
            <a:ext cx="398105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Boombhi J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(Yaoundé</a:t>
            </a:r>
            <a:r>
              <a:rPr lang="fr-FR" sz="2000" dirty="0"/>
              <a:t>):</a:t>
            </a:r>
          </a:p>
          <a:p>
            <a:r>
              <a:rPr lang="fr-FR" sz="2000" dirty="0"/>
              <a:t>	</a:t>
            </a:r>
          </a:p>
          <a:p>
            <a:r>
              <a:rPr lang="fr-F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 ERHA III, ERHA II:  31% </a:t>
            </a:r>
            <a:endParaRPr lang="fr-FR" sz="2000" dirty="0"/>
          </a:p>
        </p:txBody>
      </p:sp>
      <p:sp>
        <p:nvSpPr>
          <p:cNvPr id="10" name="Rectangle 9"/>
          <p:cNvSpPr/>
          <p:nvPr/>
        </p:nvSpPr>
        <p:spPr>
          <a:xfrm>
            <a:off x="801501" y="145254"/>
            <a:ext cx="103236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RÉSULTATS ET COMMENTAIRES</a:t>
            </a:r>
            <a:endParaRPr lang="fr-FR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2940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6" grpId="0"/>
      <p:bldGraphic spid="7" grpId="0">
        <p:bldAsOne/>
      </p:bldGraphic>
      <p:bldP spid="3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65515" y="362083"/>
            <a:ext cx="76907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RÉSULTATS ET COMMENTAIRES</a:t>
            </a:r>
            <a:endParaRPr lang="fr-FR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2552" y="972997"/>
            <a:ext cx="46596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Tableau II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Score CHA2DS2-VASc</a:t>
            </a:r>
            <a:endParaRPr lang="fr-FR" sz="2400" dirty="0"/>
          </a:p>
        </p:txBody>
      </p:sp>
      <p:sp>
        <p:nvSpPr>
          <p:cNvPr id="8" name="Rectangle 7"/>
          <p:cNvSpPr/>
          <p:nvPr/>
        </p:nvSpPr>
        <p:spPr>
          <a:xfrm>
            <a:off x="6923314" y="2988128"/>
            <a:ext cx="49146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Coulibaly S et al </a:t>
            </a:r>
            <a:r>
              <a:rPr lang="fr-F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(CHU POINT G Bamako)</a:t>
            </a:r>
          </a:p>
          <a:p>
            <a:endParaRPr lang="fr-F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fr-F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	</a:t>
            </a:r>
            <a:r>
              <a:rPr lang="fr-F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score  CHA2DS2-VASc ≥</a:t>
            </a:r>
            <a:r>
              <a:rPr lang="fr-F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2: 52,38%</a:t>
            </a:r>
            <a:endParaRPr lang="fr-FR" sz="2000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035439"/>
              </p:ext>
            </p:extLst>
          </p:nvPr>
        </p:nvGraphicFramePr>
        <p:xfrm>
          <a:off x="422552" y="1767525"/>
          <a:ext cx="6239505" cy="30995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139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01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53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199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CHA2DS2-VASc  Score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Nombre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Pourcentage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99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1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19,23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99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2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21,15</a:t>
                      </a:r>
                      <a:endParaRPr lang="fr-FR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99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≥ 3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59,62</a:t>
                      </a:r>
                      <a:endParaRPr lang="fr-FR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99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Total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</a:t>
                      </a:r>
                      <a:endParaRPr lang="fr-FR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37106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621783"/>
              </p:ext>
            </p:extLst>
          </p:nvPr>
        </p:nvGraphicFramePr>
        <p:xfrm>
          <a:off x="2239801" y="1613530"/>
          <a:ext cx="7194531" cy="47224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149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955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403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893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HAS BLED     Score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Nombre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Pourcentage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755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17</a:t>
                      </a:r>
                      <a:endParaRPr lang="fr-FR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fr-FR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32,70</a:t>
                      </a:r>
                      <a:endParaRPr lang="fr-FR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893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22</a:t>
                      </a:r>
                      <a:endParaRPr lang="fr-FR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fr-FR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42,31</a:t>
                      </a:r>
                      <a:endParaRPr lang="fr-FR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893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10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19,23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893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3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5, 76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893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52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100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971670" y="260087"/>
            <a:ext cx="8886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RÉSULTATS ET COMMENTAIRES</a:t>
            </a:r>
            <a:endParaRPr lang="fr-FR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69753" y="906417"/>
            <a:ext cx="5692304" cy="468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Tableau III</a:t>
            </a: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Score  HAS BLED</a:t>
            </a:r>
            <a:endParaRPr lang="fr-FR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8068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87B6B3A-CAAD-4869-B02B-0AE85B754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7246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RÉSULTATS ET COMMENTAIRES</a:t>
            </a:r>
            <a:endParaRPr lang="fr-FR" sz="2800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="" xmlns:a16="http://schemas.microsoft.com/office/drawing/2014/main" id="{AABFB054-2F61-424E-A2CE-777E06E591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4322055"/>
              </p:ext>
            </p:extLst>
          </p:nvPr>
        </p:nvGraphicFramePr>
        <p:xfrm>
          <a:off x="838199" y="1825623"/>
          <a:ext cx="6623956" cy="438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4615">
                  <a:extLst>
                    <a:ext uri="{9D8B030D-6E8A-4147-A177-3AD203B41FA5}">
                      <a16:colId xmlns="" xmlns:a16="http://schemas.microsoft.com/office/drawing/2014/main" val="1534884686"/>
                    </a:ext>
                  </a:extLst>
                </a:gridCol>
                <a:gridCol w="1861457">
                  <a:extLst>
                    <a:ext uri="{9D8B030D-6E8A-4147-A177-3AD203B41FA5}">
                      <a16:colId xmlns="" xmlns:a16="http://schemas.microsoft.com/office/drawing/2014/main" val="1011915982"/>
                    </a:ext>
                  </a:extLst>
                </a:gridCol>
                <a:gridCol w="1159329">
                  <a:extLst>
                    <a:ext uri="{9D8B030D-6E8A-4147-A177-3AD203B41FA5}">
                      <a16:colId xmlns="" xmlns:a16="http://schemas.microsoft.com/office/drawing/2014/main" val="1318858660"/>
                    </a:ext>
                  </a:extLst>
                </a:gridCol>
                <a:gridCol w="1518555">
                  <a:extLst>
                    <a:ext uri="{9D8B030D-6E8A-4147-A177-3AD203B41FA5}">
                      <a16:colId xmlns="" xmlns:a16="http://schemas.microsoft.com/office/drawing/2014/main" val="962094182"/>
                    </a:ext>
                  </a:extLst>
                </a:gridCol>
              </a:tblGrid>
              <a:tr h="444048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80540" algn="r"/>
                        </a:tabLs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Traitements utilisés	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80540" algn="r"/>
                        </a:tabLs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Nombres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Pourcentage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672396149"/>
                  </a:ext>
                </a:extLst>
              </a:tr>
              <a:tr h="492024">
                <a:tc rowSpan="5">
                  <a:txBody>
                    <a:bodyPr/>
                    <a:lstStyle/>
                    <a:p>
                      <a:endParaRPr lang="fr-F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fr-F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fr-F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fr-F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Anticoagulants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HBPM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40</a:t>
                      </a:r>
                      <a:endParaRPr lang="fr-FR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76,92</a:t>
                      </a:r>
                      <a:endParaRPr lang="fr-FR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835718513"/>
                  </a:ext>
                </a:extLst>
              </a:tr>
              <a:tr h="49202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Acénocoumarol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29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55,76</a:t>
                      </a:r>
                      <a:endParaRPr lang="fr-FR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57058701"/>
                  </a:ext>
                </a:extLst>
              </a:tr>
              <a:tr h="49202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Fluindione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20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38,46</a:t>
                      </a:r>
                      <a:endParaRPr lang="fr-FR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886102577"/>
                  </a:ext>
                </a:extLst>
              </a:tr>
              <a:tr h="49202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Aspirine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3,84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684283755"/>
                  </a:ext>
                </a:extLst>
              </a:tr>
              <a:tr h="49202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Rivaroxaban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1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1,92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250833673"/>
                  </a:ext>
                </a:extLst>
              </a:tr>
              <a:tr h="492024">
                <a:tc rowSpan="3">
                  <a:txBody>
                    <a:bodyPr/>
                    <a:lstStyle/>
                    <a:p>
                      <a:endParaRPr lang="fr-F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fr-F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fr-F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Antiarythmiques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Beta Bloquant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47</a:t>
                      </a:r>
                      <a:endParaRPr lang="fr-FR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90,38</a:t>
                      </a:r>
                      <a:endParaRPr lang="fr-FR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97364243"/>
                  </a:ext>
                </a:extLst>
              </a:tr>
              <a:tr h="49202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Digoxine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9,61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954466093"/>
                  </a:ext>
                </a:extLst>
              </a:tr>
              <a:tr h="49202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Amiodarone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3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5 ,76</a:t>
                      </a:r>
                      <a:endParaRPr lang="fr-FR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25422761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6EE3C69-EF56-46D5-9EFA-34482222DE5A}"/>
              </a:ext>
            </a:extLst>
          </p:cNvPr>
          <p:cNvSpPr/>
          <p:nvPr/>
        </p:nvSpPr>
        <p:spPr>
          <a:xfrm>
            <a:off x="7655538" y="4567635"/>
            <a:ext cx="428096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Coulibaly S et al </a:t>
            </a: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(CHU POINT G Bamako)</a:t>
            </a:r>
          </a:p>
          <a:p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AVK: 22,8%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Beta bloquants: 50,4%</a:t>
            </a:r>
          </a:p>
          <a:p>
            <a:endParaRPr lang="fr-FR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5607CFC9-410B-4265-BCA2-25B2D9EA2249}"/>
              </a:ext>
            </a:extLst>
          </p:cNvPr>
          <p:cNvSpPr txBox="1"/>
          <p:nvPr/>
        </p:nvSpPr>
        <p:spPr>
          <a:xfrm>
            <a:off x="956345" y="1174459"/>
            <a:ext cx="5746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Tableau IV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Aspects thérapeutiques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0494302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0643478"/>
              </p:ext>
            </p:extLst>
          </p:nvPr>
        </p:nvGraphicFramePr>
        <p:xfrm>
          <a:off x="708491" y="1329523"/>
          <a:ext cx="5221661" cy="3379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837199" y="160378"/>
            <a:ext cx="83638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RÉSULTATS ET COMMENTAIRES</a:t>
            </a:r>
            <a:endParaRPr lang="fr-FR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1045" y="4927023"/>
            <a:ext cx="28729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Fig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3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Complications </a:t>
            </a:r>
            <a:endParaRPr lang="fr-FR" sz="2400" dirty="0"/>
          </a:p>
        </p:txBody>
      </p:sp>
      <p:sp>
        <p:nvSpPr>
          <p:cNvPr id="8" name="Rectangle 7"/>
          <p:cNvSpPr/>
          <p:nvPr/>
        </p:nvSpPr>
        <p:spPr>
          <a:xfrm>
            <a:off x="7536677" y="3295807"/>
            <a:ext cx="3414909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Sanogo</a:t>
            </a:r>
            <a:r>
              <a:rPr lang="fr-F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 hôpital de Sikasso)</a:t>
            </a:r>
          </a:p>
          <a:p>
            <a:endParaRPr lang="fr-F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fr-FR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Insuffisance </a:t>
            </a:r>
            <a:r>
              <a:rPr lang="fr-F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cardiaque: 26,70%</a:t>
            </a:r>
          </a:p>
          <a:p>
            <a:endParaRPr lang="fr-F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fr-F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AVC ischémique:12,71% 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29418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1328</TotalTime>
  <Words>468</Words>
  <Application>Microsoft Office PowerPoint</Application>
  <PresentationFormat>Grand écran</PresentationFormat>
  <Paragraphs>198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DejaVu Sans</vt:lpstr>
      <vt:lpstr>Times New Roman</vt:lpstr>
      <vt:lpstr>Wingdings</vt:lpstr>
      <vt:lpstr>Thème Office</vt:lpstr>
      <vt:lpstr>ASPECTS THERAPEUTIQUES ET EVOLUTIFS DES PATIENTS   HOSPITALISES POUR FIBRILLATION AURICULAIRE DANS LE SERVICE DE CARDIOLOGIE DU CHU DE KATI </vt:lpstr>
      <vt:lpstr>INTRODUCTION</vt:lpstr>
      <vt:lpstr>MATÉRIELS ET METHODES </vt:lpstr>
      <vt:lpstr>Présentation PowerPoint</vt:lpstr>
      <vt:lpstr>Présentation PowerPoint</vt:lpstr>
      <vt:lpstr>Présentation PowerPoint</vt:lpstr>
      <vt:lpstr>Présentation PowerPoint</vt:lpstr>
      <vt:lpstr>RÉSULTATS ET COMMENTAIRES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 USER</dc:creator>
  <cp:lastModifiedBy>HP USER</cp:lastModifiedBy>
  <cp:revision>96</cp:revision>
  <dcterms:created xsi:type="dcterms:W3CDTF">2021-10-04T22:05:22Z</dcterms:created>
  <dcterms:modified xsi:type="dcterms:W3CDTF">2021-10-29T00:27:43Z</dcterms:modified>
</cp:coreProperties>
</file>